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533400"/>
            <a:ext cx="8610600" cy="6019800"/>
          </a:xfrm>
        </p:spPr>
        <p:txBody>
          <a:bodyPr>
            <a:normAutofit fontScale="92500" lnSpcReduction="10000"/>
          </a:bodyPr>
          <a:lstStyle/>
          <a:p>
            <a:pPr>
              <a:buNone/>
            </a:pPr>
            <a:r>
              <a:rPr lang="en-US" b="1" dirty="0" smtClean="0"/>
              <a:t>_Intestinal mucosa:</a:t>
            </a:r>
          </a:p>
          <a:p>
            <a:pPr algn="just">
              <a:buNone/>
            </a:pPr>
            <a:r>
              <a:rPr lang="en-US" sz="2800" dirty="0" smtClean="0"/>
              <a:t>Composed of three layers, simple columnar epithelium, lamina propria and muscularis mucosa.</a:t>
            </a:r>
          </a:p>
          <a:p>
            <a:pPr algn="just">
              <a:buNone/>
            </a:pPr>
            <a:r>
              <a:rPr lang="en-US" sz="2800" b="1" dirty="0" smtClean="0"/>
              <a:t>1-Epithelium:</a:t>
            </a:r>
            <a:r>
              <a:rPr lang="en-US" sz="2800" dirty="0" smtClean="0"/>
              <a:t> the simple columnar epithelium covering the Villi and the surface of the intervillar spaces is composed of surface absorptive cells, goblet cells and DNES cells.</a:t>
            </a:r>
          </a:p>
          <a:p>
            <a:pPr algn="just">
              <a:buNone/>
            </a:pPr>
            <a:r>
              <a:rPr lang="en-US" sz="2800" b="1" dirty="0" smtClean="0"/>
              <a:t>*Surface absorptive cells: </a:t>
            </a:r>
          </a:p>
          <a:p>
            <a:pPr algn="just">
              <a:buNone/>
            </a:pPr>
            <a:r>
              <a:rPr lang="en-US" sz="2800" dirty="0" smtClean="0"/>
              <a:t>-the most numerous cells of the epithelium.</a:t>
            </a:r>
          </a:p>
          <a:p>
            <a:pPr algn="just">
              <a:buNone/>
            </a:pPr>
            <a:r>
              <a:rPr lang="en-US" sz="2800" dirty="0" smtClean="0"/>
              <a:t>-they are tall cells, have basally located oval nuclei, their apical surface present a brush boarder.</a:t>
            </a:r>
          </a:p>
          <a:p>
            <a:pPr algn="just">
              <a:buNone/>
            </a:pPr>
            <a:r>
              <a:rPr lang="en-US" sz="2800" dirty="0" smtClean="0"/>
              <a:t>-the principle functions are terminal digestion and absorption of water and nutrients, also transport the bulk of the absorbed nutrients in to the lamina propria for distribution to the rest of the body.</a:t>
            </a:r>
          </a:p>
          <a:p>
            <a:pPr algn="just">
              <a:buNone/>
            </a:pP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533400"/>
            <a:ext cx="8610600" cy="6096000"/>
          </a:xfrm>
        </p:spPr>
        <p:txBody>
          <a:bodyPr>
            <a:normAutofit lnSpcReduction="10000"/>
          </a:bodyPr>
          <a:lstStyle/>
          <a:p>
            <a:pPr algn="just">
              <a:buNone/>
            </a:pPr>
            <a:r>
              <a:rPr lang="en-US" dirty="0" smtClean="0"/>
              <a:t>-</a:t>
            </a:r>
            <a:r>
              <a:rPr lang="en-US" sz="2800" dirty="0" smtClean="0"/>
              <a:t>have the microvilli, covered with a thick glycocalyx layer which act to protect of microvilli from the auto digestion also help in terminal digestion for dipeptides and </a:t>
            </a:r>
            <a:r>
              <a:rPr lang="en-US" sz="2800" smtClean="0"/>
              <a:t>polyaccharides</a:t>
            </a:r>
            <a:r>
              <a:rPr lang="en-US" sz="2800" dirty="0" smtClean="0"/>
              <a:t> in to their monomers by its enzymatic components.</a:t>
            </a:r>
          </a:p>
          <a:p>
            <a:pPr algn="just">
              <a:buNone/>
            </a:pPr>
            <a:r>
              <a:rPr lang="en-US" sz="2800" dirty="0" smtClean="0"/>
              <a:t>-the cytoplasm is rich in organelles, especially smooth and rough endoplasmic reticulum and Golgi complex.</a:t>
            </a:r>
          </a:p>
          <a:p>
            <a:pPr algn="just">
              <a:buNone/>
            </a:pPr>
            <a:r>
              <a:rPr lang="en-US" sz="2800" b="1" dirty="0" smtClean="0"/>
              <a:t>*Goblet cells: </a:t>
            </a:r>
          </a:p>
          <a:p>
            <a:pPr algn="just">
              <a:buNone/>
            </a:pPr>
            <a:r>
              <a:rPr lang="en-US" sz="2800" dirty="0" smtClean="0"/>
              <a:t>-unicellular glands, the duodenum has the smallest number of goblet cells their number increase toward the ileum.</a:t>
            </a:r>
          </a:p>
          <a:p>
            <a:pPr algn="just">
              <a:buNone/>
            </a:pPr>
            <a:r>
              <a:rPr lang="en-US" sz="2800" dirty="0" smtClean="0"/>
              <a:t>-manufacture mucinogen.</a:t>
            </a:r>
          </a:p>
          <a:p>
            <a:pPr algn="just">
              <a:buNone/>
            </a:pPr>
            <a:r>
              <a:rPr lang="en-US" sz="2800" dirty="0" smtClean="0"/>
              <a:t>-protective layer lining the lumen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096000"/>
          </a:xfrm>
        </p:spPr>
        <p:txBody>
          <a:bodyPr>
            <a:normAutofit lnSpcReduction="10000"/>
          </a:bodyPr>
          <a:lstStyle/>
          <a:p>
            <a:pPr>
              <a:buNone/>
            </a:pPr>
            <a:r>
              <a:rPr lang="en-US" b="1" dirty="0" smtClean="0"/>
              <a:t>*DNES cells:</a:t>
            </a:r>
          </a:p>
          <a:p>
            <a:pPr algn="just">
              <a:buNone/>
            </a:pPr>
            <a:r>
              <a:rPr lang="en-US" sz="2800" dirty="0" smtClean="0"/>
              <a:t>-produce the paracrine and endocrine hormones.</a:t>
            </a:r>
          </a:p>
          <a:p>
            <a:pPr algn="just">
              <a:buNone/>
            </a:pPr>
            <a:r>
              <a:rPr lang="en-US" sz="2800" dirty="0" smtClean="0"/>
              <a:t>-1% of cells covering the Villi and intervillar surface of small intestine are composed of DNES.</a:t>
            </a:r>
          </a:p>
          <a:p>
            <a:pPr algn="just">
              <a:buNone/>
            </a:pPr>
            <a:endParaRPr lang="en-US" sz="2800" dirty="0" smtClean="0"/>
          </a:p>
          <a:p>
            <a:pPr algn="just">
              <a:buNone/>
            </a:pPr>
            <a:r>
              <a:rPr lang="en-US" sz="2800" b="1" dirty="0" smtClean="0"/>
              <a:t>2-Lamina propria:</a:t>
            </a:r>
            <a:endParaRPr lang="en-US" sz="2800" dirty="0" smtClean="0"/>
          </a:p>
          <a:p>
            <a:pPr algn="just">
              <a:buNone/>
            </a:pPr>
            <a:r>
              <a:rPr lang="en-US" sz="2800" dirty="0" smtClean="0"/>
              <a:t>-loose c.t from the core of the Villi, which like trees of a forest rise above the surface of the small intestine.</a:t>
            </a:r>
          </a:p>
          <a:p>
            <a:pPr algn="just">
              <a:buNone/>
            </a:pPr>
            <a:r>
              <a:rPr lang="en-US" sz="2800" dirty="0" smtClean="0"/>
              <a:t>-the remainder of the lamina propria, extending down to the muscularis mucosa, is compressed in to thin sheets of highly vascular zed c.t by numerous tubular intestinal glands (Crypts of Lieberkuhn).</a:t>
            </a:r>
          </a:p>
          <a:p>
            <a:pPr algn="just">
              <a:buNone/>
            </a:pPr>
            <a:r>
              <a:rPr lang="en-US" sz="2800" dirty="0" smtClean="0"/>
              <a:t>-rich by lymphoid cells.</a:t>
            </a: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533400"/>
            <a:ext cx="8610600" cy="6019800"/>
          </a:xfrm>
        </p:spPr>
        <p:txBody>
          <a:bodyPr>
            <a:normAutofit/>
          </a:bodyPr>
          <a:lstStyle/>
          <a:p>
            <a:pPr>
              <a:buNone/>
            </a:pPr>
            <a:r>
              <a:rPr lang="en-US" b="1" dirty="0" smtClean="0"/>
              <a:t>_Crypts of Lieberkuhn</a:t>
            </a:r>
          </a:p>
          <a:p>
            <a:pPr algn="just">
              <a:buNone/>
            </a:pPr>
            <a:r>
              <a:rPr lang="en-US" sz="2800" dirty="0" smtClean="0"/>
              <a:t>-simple tubular glands, open in to the intervillar spaces.</a:t>
            </a:r>
          </a:p>
          <a:p>
            <a:pPr algn="just">
              <a:buNone/>
            </a:pPr>
            <a:r>
              <a:rPr lang="en-US" sz="2800" dirty="0" smtClean="0"/>
              <a:t>-composed of surface absorptive cells, goblet cells, regenerative cells, DNES cells and paneth cells.</a:t>
            </a:r>
          </a:p>
          <a:p>
            <a:pPr algn="just">
              <a:buNone/>
            </a:pPr>
            <a:r>
              <a:rPr lang="en-US" sz="2800" dirty="0" smtClean="0"/>
              <a:t>-surface cells and goblet cells occupy the upper half of the gland.</a:t>
            </a:r>
          </a:p>
          <a:p>
            <a:pPr algn="just">
              <a:buNone/>
            </a:pPr>
            <a:r>
              <a:rPr lang="en-US" sz="2800" dirty="0" smtClean="0"/>
              <a:t>-the basal half of the gland has no surface absorptive cells and a few goblet cells, instead , most of the cells are regenerative cells DNES cells and paneth cells.</a:t>
            </a:r>
          </a:p>
          <a:p>
            <a:pPr algn="just">
              <a:buNone/>
            </a:pPr>
            <a:r>
              <a:rPr lang="en-US" b="1" dirty="0" smtClean="0"/>
              <a:t>*Regenerative cells:</a:t>
            </a:r>
          </a:p>
          <a:p>
            <a:pPr algn="just">
              <a:buNone/>
            </a:pPr>
            <a:r>
              <a:rPr lang="en-US" sz="2800" dirty="0" smtClean="0"/>
              <a:t>- are stem cells that extensively proliferate to repopulate the epithelium of the crypts, mucosal surface and </a:t>
            </a:r>
            <a:r>
              <a:rPr lang="en-US" sz="2800" dirty="0" err="1" smtClean="0"/>
              <a:t>villi</a:t>
            </a:r>
            <a:r>
              <a:rPr lang="en-US" sz="2800" dirty="0" smtClean="0"/>
              <a:t>.</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609600"/>
            <a:ext cx="8686800" cy="5943600"/>
          </a:xfrm>
        </p:spPr>
        <p:txBody>
          <a:bodyPr/>
          <a:lstStyle/>
          <a:p>
            <a:pPr>
              <a:buNone/>
            </a:pPr>
            <a:r>
              <a:rPr lang="en-US" sz="2800" dirty="0" smtClean="0"/>
              <a:t>-narrow cells</a:t>
            </a:r>
            <a:r>
              <a:rPr lang="en-US" dirty="0" smtClean="0"/>
              <a:t>.</a:t>
            </a:r>
          </a:p>
          <a:p>
            <a:pPr algn="just">
              <a:buNone/>
            </a:pPr>
            <a:r>
              <a:rPr lang="en-US" sz="2800" dirty="0" smtClean="0"/>
              <a:t>-display few organelles but many free ribosome's, their single, basally located, oval nuclei.</a:t>
            </a:r>
          </a:p>
          <a:p>
            <a:pPr algn="just">
              <a:buNone/>
            </a:pPr>
            <a:r>
              <a:rPr lang="en-US" sz="2800" b="1" dirty="0" smtClean="0"/>
              <a:t>*Paneth cells:</a:t>
            </a:r>
          </a:p>
          <a:p>
            <a:pPr algn="just">
              <a:buNone/>
            </a:pPr>
            <a:r>
              <a:rPr lang="en-US" sz="2800" dirty="0" smtClean="0"/>
              <a:t>-clearly distinguishable because of the presence of large, eosinophilic, apical secretory granules.</a:t>
            </a:r>
          </a:p>
          <a:p>
            <a:pPr algn="just">
              <a:buNone/>
            </a:pPr>
            <a:r>
              <a:rPr lang="en-US" sz="2800" dirty="0" smtClean="0"/>
              <a:t>-pyramid-shaped cells.</a:t>
            </a:r>
          </a:p>
          <a:p>
            <a:pPr algn="just">
              <a:buNone/>
            </a:pPr>
            <a:r>
              <a:rPr lang="en-US" sz="2800" dirty="0" smtClean="0"/>
              <a:t>-occupy the bottom of the crypts of Lieberkuhn.</a:t>
            </a:r>
          </a:p>
          <a:p>
            <a:pPr algn="just">
              <a:buNone/>
            </a:pPr>
            <a:r>
              <a:rPr lang="en-US" sz="2800" dirty="0" smtClean="0"/>
              <a:t>-manufacture the antibacterial agent lysozyme.</a:t>
            </a:r>
          </a:p>
          <a:p>
            <a:pPr algn="just">
              <a:buNone/>
            </a:pPr>
            <a:r>
              <a:rPr lang="en-US" sz="2800" dirty="0" smtClean="0"/>
              <a:t>-display well developed Golgi complex, a large complement of RER, mitochondria and large apical secretory granules.</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019800"/>
          </a:xfrm>
        </p:spPr>
        <p:txBody>
          <a:bodyPr>
            <a:normAutofit lnSpcReduction="10000"/>
          </a:bodyPr>
          <a:lstStyle/>
          <a:p>
            <a:pPr>
              <a:buNone/>
            </a:pPr>
            <a:r>
              <a:rPr lang="en-US" b="1" dirty="0" smtClean="0"/>
              <a:t>_Muscularis Mucosa:</a:t>
            </a:r>
          </a:p>
          <a:p>
            <a:pPr algn="just">
              <a:buNone/>
            </a:pPr>
            <a:r>
              <a:rPr lang="en-US" sz="2800" dirty="0" smtClean="0"/>
              <a:t>-composed of inner circular layer and outer longitudinal layer of smooth muscle cells.</a:t>
            </a:r>
          </a:p>
          <a:p>
            <a:pPr algn="just">
              <a:buNone/>
            </a:pPr>
            <a:r>
              <a:rPr lang="en-US" sz="2800" dirty="0" smtClean="0"/>
              <a:t>-muscle fiber from the inner circular layer enter the villus and extend through its core to the tip of the c.t.</a:t>
            </a:r>
          </a:p>
          <a:p>
            <a:pPr algn="just">
              <a:buNone/>
            </a:pPr>
            <a:r>
              <a:rPr lang="en-US" sz="2800" dirty="0" smtClean="0"/>
              <a:t>-during the digestion, theses muscle fibers rhythmically contracts, shortening the villus several times a minute.</a:t>
            </a:r>
          </a:p>
          <a:p>
            <a:pPr algn="just">
              <a:buNone/>
            </a:pPr>
            <a:endParaRPr lang="en-US" sz="2800" dirty="0" smtClean="0"/>
          </a:p>
          <a:p>
            <a:pPr algn="just">
              <a:buNone/>
            </a:pPr>
            <a:r>
              <a:rPr lang="en-US" b="1" dirty="0" smtClean="0"/>
              <a:t>_Sub Mucosa:</a:t>
            </a:r>
          </a:p>
          <a:p>
            <a:pPr algn="just">
              <a:buNone/>
            </a:pPr>
            <a:r>
              <a:rPr lang="en-US" sz="2800" dirty="0" smtClean="0"/>
              <a:t>-composed of dense irregular fibro elastic c. t with a rich lymphatic and vascular supply.</a:t>
            </a:r>
          </a:p>
          <a:p>
            <a:pPr algn="just">
              <a:buNone/>
            </a:pPr>
            <a:r>
              <a:rPr lang="en-US" sz="2800" dirty="0" smtClean="0"/>
              <a:t>-the intrinsic innervations of the sub mucosa is form the parasympathetic sub mucosal(</a:t>
            </a:r>
            <a:r>
              <a:rPr lang="en-US" sz="2800" dirty="0" err="1" smtClean="0"/>
              <a:t>Meissners</a:t>
            </a:r>
            <a:r>
              <a:rPr lang="en-US" sz="2800" dirty="0" smtClean="0"/>
              <a:t> plexus).</a:t>
            </a:r>
          </a:p>
          <a:p>
            <a:pPr algn="just">
              <a:buNone/>
            </a:pP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609600"/>
            <a:ext cx="8686800" cy="6019800"/>
          </a:xfrm>
        </p:spPr>
        <p:txBody>
          <a:bodyPr/>
          <a:lstStyle/>
          <a:p>
            <a:pPr algn="just">
              <a:buNone/>
            </a:pPr>
            <a:r>
              <a:rPr lang="en-US" dirty="0" smtClean="0"/>
              <a:t>-</a:t>
            </a:r>
            <a:r>
              <a:rPr lang="en-US" sz="2800" dirty="0" smtClean="0"/>
              <a:t>sub mucosa of the duodenum is houses glands known as Brunner's glands(Duodenal glands).</a:t>
            </a:r>
          </a:p>
          <a:p>
            <a:pPr algn="just">
              <a:buNone/>
            </a:pPr>
            <a:r>
              <a:rPr lang="en-US" sz="2800" b="1" dirty="0" smtClean="0"/>
              <a:t>_Brunner's glands:</a:t>
            </a:r>
          </a:p>
          <a:p>
            <a:pPr algn="just">
              <a:buNone/>
            </a:pPr>
            <a:r>
              <a:rPr lang="en-US" sz="2800" dirty="0" smtClean="0"/>
              <a:t>-are branched, tubuloalveolar glands.</a:t>
            </a:r>
          </a:p>
          <a:p>
            <a:pPr algn="just">
              <a:buNone/>
            </a:pPr>
            <a:r>
              <a:rPr lang="en-US" sz="2800" dirty="0" smtClean="0"/>
              <a:t>-production of mucus and alkaline fluid in responses to parasympathetic stimulation, these fluids helps neutralize the acidic chyme that enter the duodenum.</a:t>
            </a:r>
          </a:p>
          <a:p>
            <a:pPr algn="just">
              <a:buNone/>
            </a:pPr>
            <a:r>
              <a:rPr lang="en-US" sz="2800" dirty="0" smtClean="0"/>
              <a:t>-the glands also manufacture the polypeptide hormone (Urogastrone) which act in inhibits production of HCL.</a:t>
            </a:r>
          </a:p>
          <a:p>
            <a:pPr algn="just">
              <a:buNone/>
            </a:pPr>
            <a:r>
              <a:rPr lang="en-US" sz="2800" dirty="0" smtClean="0"/>
              <a:t>-their ducts open in to the intervillar spaces.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fteen</dc:creator>
  <cp:lastModifiedBy>Maher Fattouh</cp:lastModifiedBy>
  <cp:revision>1</cp:revision>
  <dcterms:created xsi:type="dcterms:W3CDTF">2006-08-16T00:00:00Z</dcterms:created>
  <dcterms:modified xsi:type="dcterms:W3CDTF">2019-01-08T19:09:06Z</dcterms:modified>
</cp:coreProperties>
</file>